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62" r:id="rId5"/>
    <p:sldId id="269" r:id="rId6"/>
    <p:sldId id="270" r:id="rId7"/>
    <p:sldId id="293" r:id="rId8"/>
    <p:sldId id="274" r:id="rId9"/>
    <p:sldId id="275" r:id="rId10"/>
    <p:sldId id="297" r:id="rId11"/>
    <p:sldId id="298" r:id="rId12"/>
    <p:sldId id="277" r:id="rId13"/>
    <p:sldId id="296" r:id="rId14"/>
    <p:sldId id="282" r:id="rId15"/>
    <p:sldId id="292" r:id="rId16"/>
    <p:sldId id="291" r:id="rId17"/>
    <p:sldId id="280" r:id="rId18"/>
    <p:sldId id="271" r:id="rId19"/>
    <p:sldId id="294" r:id="rId20"/>
    <p:sldId id="278" r:id="rId21"/>
    <p:sldId id="299"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2016-2017</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Sheet1!$B$2:$B$6</c:f>
              <c:numCache>
                <c:formatCode>General</c:formatCode>
                <c:ptCount val="5"/>
                <c:pt idx="0">
                  <c:v>25958624</c:v>
                </c:pt>
                <c:pt idx="1">
                  <c:v>4765863</c:v>
                </c:pt>
                <c:pt idx="2">
                  <c:v>21836</c:v>
                </c:pt>
                <c:pt idx="3">
                  <c:v>8330008</c:v>
                </c:pt>
                <c:pt idx="4">
                  <c:v>0</c:v>
                </c:pt>
              </c:numCache>
            </c:numRef>
          </c:val>
          <c:extLst>
            <c:ext xmlns:c16="http://schemas.microsoft.com/office/drawing/2014/chart" uri="{C3380CC4-5D6E-409C-BE32-E72D297353CC}">
              <c16:uniqueId val="{00000000-84AA-496D-A38F-3B1C4D65FA48}"/>
            </c:ext>
          </c:extLst>
        </c:ser>
        <c:ser>
          <c:idx val="1"/>
          <c:order val="1"/>
          <c:tx>
            <c:strRef>
              <c:f>Sheet1!$C$1</c:f>
              <c:strCache>
                <c:ptCount val="1"/>
                <c:pt idx="0">
                  <c:v>2017-2018</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Sheet1!$C$2:$C$6</c:f>
              <c:numCache>
                <c:formatCode>General</c:formatCode>
                <c:ptCount val="5"/>
                <c:pt idx="0">
                  <c:v>25958624</c:v>
                </c:pt>
                <c:pt idx="1">
                  <c:v>4948599</c:v>
                </c:pt>
                <c:pt idx="2">
                  <c:v>44531</c:v>
                </c:pt>
                <c:pt idx="3">
                  <c:v>8830008</c:v>
                </c:pt>
                <c:pt idx="4">
                  <c:v>0</c:v>
                </c:pt>
              </c:numCache>
            </c:numRef>
          </c:val>
          <c:extLst>
            <c:ext xmlns:c16="http://schemas.microsoft.com/office/drawing/2014/chart" uri="{C3380CC4-5D6E-409C-BE32-E72D297353CC}">
              <c16:uniqueId val="{00000001-84AA-496D-A38F-3B1C4D65FA48}"/>
            </c:ext>
          </c:extLst>
        </c:ser>
        <c:ser>
          <c:idx val="2"/>
          <c:order val="2"/>
          <c:tx>
            <c:strRef>
              <c:f>Sheet1!$D$1</c:f>
              <c:strCache>
                <c:ptCount val="1"/>
                <c:pt idx="0">
                  <c:v>2018-2019</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Sheet1!$D$2:$D$6</c:f>
              <c:numCache>
                <c:formatCode>General</c:formatCode>
                <c:ptCount val="5"/>
                <c:pt idx="0">
                  <c:v>25958624</c:v>
                </c:pt>
                <c:pt idx="1">
                  <c:v>5173525</c:v>
                </c:pt>
                <c:pt idx="2">
                  <c:v>45000</c:v>
                </c:pt>
                <c:pt idx="3">
                  <c:v>10000000</c:v>
                </c:pt>
                <c:pt idx="4">
                  <c:v>0</c:v>
                </c:pt>
              </c:numCache>
            </c:numRef>
          </c:val>
          <c:extLst>
            <c:ext xmlns:c16="http://schemas.microsoft.com/office/drawing/2014/chart" uri="{C3380CC4-5D6E-409C-BE32-E72D297353CC}">
              <c16:uniqueId val="{00000002-84AA-496D-A38F-3B1C4D65FA48}"/>
            </c:ext>
          </c:extLst>
        </c:ser>
        <c:dLbls>
          <c:showLegendKey val="0"/>
          <c:showVal val="0"/>
          <c:showCatName val="0"/>
          <c:showSerName val="0"/>
          <c:showPercent val="0"/>
          <c:showBubbleSize val="0"/>
        </c:dLbls>
        <c:gapWidth val="150"/>
        <c:axId val="108049152"/>
        <c:axId val="108050688"/>
      </c:barChart>
      <c:catAx>
        <c:axId val="108049152"/>
        <c:scaling>
          <c:orientation val="minMax"/>
        </c:scaling>
        <c:delete val="0"/>
        <c:axPos val="b"/>
        <c:numFmt formatCode="General" sourceLinked="0"/>
        <c:majorTickMark val="out"/>
        <c:minorTickMark val="none"/>
        <c:tickLblPos val="nextTo"/>
        <c:crossAx val="108050688"/>
        <c:crosses val="autoZero"/>
        <c:auto val="1"/>
        <c:lblAlgn val="ctr"/>
        <c:lblOffset val="100"/>
        <c:noMultiLvlLbl val="0"/>
      </c:catAx>
      <c:valAx>
        <c:axId val="108050688"/>
        <c:scaling>
          <c:orientation val="minMax"/>
        </c:scaling>
        <c:delete val="0"/>
        <c:axPos val="l"/>
        <c:majorGridlines/>
        <c:numFmt formatCode="General" sourceLinked="1"/>
        <c:majorTickMark val="out"/>
        <c:minorTickMark val="none"/>
        <c:tickLblPos val="nextTo"/>
        <c:crossAx val="10804915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FY17-18</c:v>
                </c:pt>
              </c:strCache>
            </c:strRef>
          </c:tx>
          <c:invertIfNegative val="0"/>
          <c:dLbls>
            <c:dLbl>
              <c:idx val="0"/>
              <c:tx>
                <c:rich>
                  <a:bodyPr/>
                  <a:lstStyle/>
                  <a:p>
                    <a:r>
                      <a:rPr lang="en-US" dirty="0"/>
                      <a:t>$41,177,149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10C-4C5B-A719-2F27F3436B0F}"/>
                </c:ext>
              </c:extLst>
            </c:dLbl>
            <c:dLbl>
              <c:idx val="1"/>
              <c:tx>
                <c:rich>
                  <a:bodyPr/>
                  <a:lstStyle/>
                  <a:p>
                    <a:r>
                      <a:rPr lang="en-US" dirty="0"/>
                      <a:t>$215,712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10C-4C5B-A719-2F27F3436B0F}"/>
                </c:ext>
              </c:extLst>
            </c:dLbl>
            <c:dLbl>
              <c:idx val="3"/>
              <c:tx>
                <c:rich>
                  <a:bodyPr/>
                  <a:lstStyle/>
                  <a:p>
                    <a:r>
                      <a:rPr lang="en-US" dirty="0"/>
                      <a:t>$87,796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10C-4C5B-A719-2F27F3436B0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41177149</c:v>
                </c:pt>
                <c:pt idx="1">
                  <c:v>215712</c:v>
                </c:pt>
                <c:pt idx="2">
                  <c:v>26608</c:v>
                </c:pt>
                <c:pt idx="3">
                  <c:v>87796</c:v>
                </c:pt>
              </c:numCache>
            </c:numRef>
          </c:val>
          <c:extLst>
            <c:ext xmlns:c16="http://schemas.microsoft.com/office/drawing/2014/chart" uri="{C3380CC4-5D6E-409C-BE32-E72D297353CC}">
              <c16:uniqueId val="{00000003-E10C-4C5B-A719-2F27F3436B0F}"/>
            </c:ext>
          </c:extLst>
        </c:ser>
        <c:dLbls>
          <c:showLegendKey val="0"/>
          <c:showVal val="0"/>
          <c:showCatName val="0"/>
          <c:showSerName val="0"/>
          <c:showPercent val="0"/>
          <c:showBubbleSize val="0"/>
        </c:dLbls>
        <c:gapWidth val="150"/>
        <c:axId val="34017280"/>
        <c:axId val="108779776"/>
      </c:barChart>
      <c:valAx>
        <c:axId val="108779776"/>
        <c:scaling>
          <c:orientation val="minMax"/>
        </c:scaling>
        <c:delete val="0"/>
        <c:axPos val="b"/>
        <c:majorGridlines/>
        <c:numFmt formatCode="&quot;$&quot;#,##0" sourceLinked="1"/>
        <c:majorTickMark val="out"/>
        <c:minorTickMark val="none"/>
        <c:tickLblPos val="nextTo"/>
        <c:txPr>
          <a:bodyPr/>
          <a:lstStyle/>
          <a:p>
            <a:pPr>
              <a:defRPr sz="1650" baseline="0"/>
            </a:pPr>
            <a:endParaRPr lang="en-US"/>
          </a:p>
        </c:txPr>
        <c:crossAx val="34017280"/>
        <c:crosses val="autoZero"/>
        <c:crossBetween val="between"/>
      </c:valAx>
      <c:catAx>
        <c:axId val="34017280"/>
        <c:scaling>
          <c:orientation val="minMax"/>
        </c:scaling>
        <c:delete val="0"/>
        <c:axPos val="l"/>
        <c:numFmt formatCode="General" sourceLinked="0"/>
        <c:majorTickMark val="out"/>
        <c:minorTickMark val="none"/>
        <c:tickLblPos val="nextTo"/>
        <c:crossAx val="10877977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522528433945757"/>
          <c:y val="4.4896522574311808E-2"/>
          <c:w val="0.7159590988626422"/>
          <c:h val="0.85716829766394464"/>
        </c:manualLayout>
      </c:layout>
      <c:barChart>
        <c:barDir val="bar"/>
        <c:grouping val="clustered"/>
        <c:varyColors val="0"/>
        <c:ser>
          <c:idx val="0"/>
          <c:order val="0"/>
          <c:tx>
            <c:strRef>
              <c:f>Sheet1!$B$1</c:f>
              <c:strCache>
                <c:ptCount val="1"/>
                <c:pt idx="0">
                  <c:v>FY</c:v>
                </c:pt>
              </c:strCache>
            </c:strRef>
          </c:tx>
          <c:invertIfNegative val="0"/>
          <c:dLbls>
            <c:dLbl>
              <c:idx val="0"/>
              <c:tx>
                <c:rich>
                  <a:bodyPr/>
                  <a:lstStyle/>
                  <a:p>
                    <a:r>
                      <a:rPr lang="en-US" dirty="0"/>
                      <a:t>$42,598,455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755-499A-ACE5-CB41BD15002C}"/>
                </c:ext>
              </c:extLst>
            </c:dLbl>
            <c:dLbl>
              <c:idx val="1"/>
              <c:tx>
                <c:rich>
                  <a:bodyPr/>
                  <a:lstStyle/>
                  <a:p>
                    <a:r>
                      <a:rPr lang="en-US" dirty="0"/>
                      <a:t>$215,712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55-499A-ACE5-CB41BD15002C}"/>
                </c:ext>
              </c:extLst>
            </c:dLbl>
            <c:dLbl>
              <c:idx val="3"/>
              <c:tx>
                <c:rich>
                  <a:bodyPr/>
                  <a:lstStyle/>
                  <a:p>
                    <a:r>
                      <a:rPr lang="en-US" dirty="0"/>
                      <a:t>$90,796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755-499A-ACE5-CB41BD15002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42598455</c:v>
                </c:pt>
                <c:pt idx="1">
                  <c:v>215712</c:v>
                </c:pt>
                <c:pt idx="2">
                  <c:v>26608</c:v>
                </c:pt>
                <c:pt idx="3">
                  <c:v>90796</c:v>
                </c:pt>
              </c:numCache>
            </c:numRef>
          </c:val>
          <c:extLst>
            <c:ext xmlns:c16="http://schemas.microsoft.com/office/drawing/2014/chart" uri="{C3380CC4-5D6E-409C-BE32-E72D297353CC}">
              <c16:uniqueId val="{00000003-F755-499A-ACE5-CB41BD15002C}"/>
            </c:ext>
          </c:extLst>
        </c:ser>
        <c:dLbls>
          <c:showLegendKey val="0"/>
          <c:showVal val="0"/>
          <c:showCatName val="0"/>
          <c:showSerName val="0"/>
          <c:showPercent val="0"/>
          <c:showBubbleSize val="0"/>
        </c:dLbls>
        <c:gapWidth val="150"/>
        <c:axId val="6479872"/>
        <c:axId val="6461696"/>
      </c:barChart>
      <c:valAx>
        <c:axId val="6461696"/>
        <c:scaling>
          <c:orientation val="minMax"/>
        </c:scaling>
        <c:delete val="0"/>
        <c:axPos val="b"/>
        <c:majorGridlines/>
        <c:numFmt formatCode="&quot;$&quot;#,##0" sourceLinked="1"/>
        <c:majorTickMark val="out"/>
        <c:minorTickMark val="none"/>
        <c:tickLblPos val="nextTo"/>
        <c:crossAx val="6479872"/>
        <c:crosses val="autoZero"/>
        <c:crossBetween val="between"/>
      </c:valAx>
      <c:catAx>
        <c:axId val="6479872"/>
        <c:scaling>
          <c:orientation val="minMax"/>
        </c:scaling>
        <c:delete val="0"/>
        <c:axPos val="l"/>
        <c:numFmt formatCode="General" sourceLinked="0"/>
        <c:majorTickMark val="out"/>
        <c:minorTickMark val="none"/>
        <c:tickLblPos val="nextTo"/>
        <c:crossAx val="646169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2631" tIns="46315" rIns="92631" bIns="46315" rtlCol="0"/>
          <a:lstStyle>
            <a:lvl1pPr algn="l">
              <a:defRPr sz="1200"/>
            </a:lvl1pPr>
          </a:lstStyle>
          <a:p>
            <a:endParaRPr lang="en-US" dirty="0"/>
          </a:p>
        </p:txBody>
      </p:sp>
      <p:sp>
        <p:nvSpPr>
          <p:cNvPr id="3" name="Date Placeholder 2"/>
          <p:cNvSpPr>
            <a:spLocks noGrp="1"/>
          </p:cNvSpPr>
          <p:nvPr>
            <p:ph type="dt" idx="1"/>
          </p:nvPr>
        </p:nvSpPr>
        <p:spPr>
          <a:xfrm>
            <a:off x="3978133" y="0"/>
            <a:ext cx="3043343" cy="465455"/>
          </a:xfrm>
          <a:prstGeom prst="rect">
            <a:avLst/>
          </a:prstGeom>
        </p:spPr>
        <p:txBody>
          <a:bodyPr vert="horz" lIns="92631" tIns="46315" rIns="92631" bIns="46315" rtlCol="0"/>
          <a:lstStyle>
            <a:lvl1pPr algn="r">
              <a:defRPr sz="1200"/>
            </a:lvl1pPr>
          </a:lstStyle>
          <a:p>
            <a:fld id="{415E12B3-652A-421F-B6BD-01F51813992C}" type="datetimeFigureOut">
              <a:rPr lang="en-US" smtClean="0"/>
              <a:pPr/>
              <a:t>12/21/2018</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2631" tIns="46315" rIns="92631" bIns="46315" rtlCol="0" anchor="ctr"/>
          <a:lstStyle/>
          <a:p>
            <a:endParaRPr lang="en-US" dirty="0"/>
          </a:p>
        </p:txBody>
      </p:sp>
      <p:sp>
        <p:nvSpPr>
          <p:cNvPr id="5" name="Notes Placeholder 4"/>
          <p:cNvSpPr>
            <a:spLocks noGrp="1"/>
          </p:cNvSpPr>
          <p:nvPr>
            <p:ph type="body" sz="quarter" idx="3"/>
          </p:nvPr>
        </p:nvSpPr>
        <p:spPr>
          <a:xfrm>
            <a:off x="702311" y="4421824"/>
            <a:ext cx="5618480" cy="4189095"/>
          </a:xfrm>
          <a:prstGeom prst="rect">
            <a:avLst/>
          </a:prstGeom>
        </p:spPr>
        <p:txBody>
          <a:bodyPr vert="horz" lIns="92631" tIns="46315" rIns="92631" bIns="463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2631" tIns="46315" rIns="92631" bIns="463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29"/>
            <a:ext cx="3043343" cy="465455"/>
          </a:xfrm>
          <a:prstGeom prst="rect">
            <a:avLst/>
          </a:prstGeom>
        </p:spPr>
        <p:txBody>
          <a:bodyPr vert="horz" lIns="92631" tIns="46315" rIns="92631" bIns="46315" rtlCol="0" anchor="b"/>
          <a:lstStyle>
            <a:lvl1pPr algn="r">
              <a:defRPr sz="1200"/>
            </a:lvl1pPr>
          </a:lstStyle>
          <a:p>
            <a:fld id="{AA1258D1-5F91-4AF6-839C-B43E30244A17}" type="slidenum">
              <a:rPr lang="en-US" smtClean="0"/>
              <a:pPr/>
              <a:t>‹#›</a:t>
            </a:fld>
            <a:endParaRPr lang="en-US" dirty="0"/>
          </a:p>
        </p:txBody>
      </p:sp>
    </p:spTree>
    <p:extLst>
      <p:ext uri="{BB962C8B-B14F-4D97-AF65-F5344CB8AC3E}">
        <p14:creationId xmlns:p14="http://schemas.microsoft.com/office/powerpoint/2010/main" val="2533598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16</a:t>
            </a:fld>
            <a:endParaRPr lang="en-US" dirty="0"/>
          </a:p>
        </p:txBody>
      </p:sp>
    </p:spTree>
    <p:extLst>
      <p:ext uri="{BB962C8B-B14F-4D97-AF65-F5344CB8AC3E}">
        <p14:creationId xmlns:p14="http://schemas.microsoft.com/office/powerpoint/2010/main" val="385660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9B8A534-19AF-4D5B-B3F1-831EFA24B60E}" type="datetime1">
              <a:rPr lang="en-US" smtClean="0"/>
              <a:pPr/>
              <a:t>12/21/2018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69BD50-24F3-48F7-BDFC-3D2021137C4C}" type="datetime1">
              <a:rPr lang="en-US" smtClean="0"/>
              <a:pPr/>
              <a:t>12/21/2018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1FC8D7-66D7-49C3-BBA0-3FD793B2D638}" type="datetime1">
              <a:rPr lang="en-US" smtClean="0"/>
              <a:pPr/>
              <a:t>12/21/2018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54DE47-147A-433E-A53E-53AF501CA61B}" type="datetime1">
              <a:rPr lang="en-US" smtClean="0"/>
              <a:pPr/>
              <a:t>12/21/2018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192E8-0935-442B-A5D2-8797A8ABBD4F}" type="datetime1">
              <a:rPr lang="en-US" smtClean="0"/>
              <a:pPr/>
              <a:t>12/21/2018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968E7F-27DD-40FF-849F-D3346CA06636}" type="datetime1">
              <a:rPr lang="en-US" smtClean="0"/>
              <a:pPr/>
              <a:t>12/21/2018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576053-3AB0-4B99-B65D-4B1FF55A1628}" type="datetime1">
              <a:rPr lang="en-US" smtClean="0"/>
              <a:pPr/>
              <a:t>12/21/2018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7EE335-C19E-4096-9436-060D7E2988E1}" type="datetime1">
              <a:rPr lang="en-US" smtClean="0"/>
              <a:pPr/>
              <a:t>12/21/2018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CC698C-1C8E-4AD6-8359-CEA27A823BB9}" type="datetime1">
              <a:rPr lang="en-US" smtClean="0"/>
              <a:pPr/>
              <a:t>12/21/2018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2B76F2-818B-44D1-9F59-20F5AC43917A}" type="datetime1">
              <a:rPr lang="en-US" smtClean="0"/>
              <a:pPr/>
              <a:t>12/21/2018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22BB23-F076-46C6-A7E4-B3A30E6CCE81}" type="datetime1">
              <a:rPr lang="en-US" smtClean="0"/>
              <a:pPr/>
              <a:t>12/21/2018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D6C22-BF2D-41F7-BA7A-C519BE144C63}" type="datetime1">
              <a:rPr lang="en-US" smtClean="0"/>
              <a:pPr/>
              <a:t>12/21/2018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F85CB-8E6F-4C76-A97C-98828569AB9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South Carolina Higher Education Tuition Grants Commission</a:t>
            </a:r>
          </a:p>
        </p:txBody>
      </p:sp>
      <p:sp>
        <p:nvSpPr>
          <p:cNvPr id="3" name="Subtitle 2"/>
          <p:cNvSpPr>
            <a:spLocks noGrp="1"/>
          </p:cNvSpPr>
          <p:nvPr>
            <p:ph type="subTitle" idx="1"/>
          </p:nvPr>
        </p:nvSpPr>
        <p:spPr/>
        <p:txBody>
          <a:bodyPr/>
          <a:lstStyle/>
          <a:p>
            <a:r>
              <a:rPr lang="en-US" dirty="0"/>
              <a:t>Budget Request 2019-20</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19-20</a:t>
            </a:r>
          </a:p>
        </p:txBody>
      </p:sp>
      <p:sp>
        <p:nvSpPr>
          <p:cNvPr id="3" name="Content Placeholder 2"/>
          <p:cNvSpPr>
            <a:spLocks noGrp="1"/>
          </p:cNvSpPr>
          <p:nvPr>
            <p:ph idx="1"/>
          </p:nvPr>
        </p:nvSpPr>
        <p:spPr>
          <a:xfrm>
            <a:off x="457200" y="1600200"/>
            <a:ext cx="8229600" cy="4648200"/>
          </a:xfrm>
        </p:spPr>
        <p:txBody>
          <a:bodyPr>
            <a:normAutofit/>
          </a:bodyPr>
          <a:lstStyle/>
          <a:p>
            <a:r>
              <a:rPr lang="en-US" sz="2400" dirty="0"/>
              <a:t>$1,569,831: Student Grants Increase</a:t>
            </a:r>
          </a:p>
          <a:p>
            <a:pPr lvl="1"/>
            <a:r>
              <a:rPr lang="en-US" sz="2100" dirty="0"/>
              <a:t>Increase student grants by $150 per student for 2019-2020 (Incremental Step Toward Maximum per Statute)</a:t>
            </a:r>
          </a:p>
          <a:p>
            <a:pPr marL="0" indent="0">
              <a:buNone/>
            </a:pPr>
            <a:endParaRPr lang="en-US" sz="2400" dirty="0"/>
          </a:p>
          <a:p>
            <a:r>
              <a:rPr lang="en-US" sz="2400" dirty="0"/>
              <a:t>$3,000: Administration (State Employer Contributions)</a:t>
            </a:r>
          </a:p>
          <a:p>
            <a:pPr lvl="1"/>
            <a:r>
              <a:rPr lang="en-US" sz="2100" dirty="0"/>
              <a:t>This amount will cover the increased cost of providing State employee benefits to eligible employees who qualify for benefits for themselves and their dependents. </a:t>
            </a: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10</a:t>
            </a:fld>
            <a:endParaRPr lang="en-US" dirty="0"/>
          </a:p>
        </p:txBody>
      </p:sp>
    </p:spTree>
    <p:extLst>
      <p:ext uri="{BB962C8B-B14F-4D97-AF65-F5344CB8AC3E}">
        <p14:creationId xmlns:p14="http://schemas.microsoft.com/office/powerpoint/2010/main" val="4260274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19-20</a:t>
            </a:r>
          </a:p>
        </p:txBody>
      </p:sp>
      <p:sp>
        <p:nvSpPr>
          <p:cNvPr id="3" name="Content Placeholder 2"/>
          <p:cNvSpPr>
            <a:spLocks noGrp="1"/>
          </p:cNvSpPr>
          <p:nvPr>
            <p:ph idx="1"/>
          </p:nvPr>
        </p:nvSpPr>
        <p:spPr>
          <a:xfrm>
            <a:off x="457200" y="1600200"/>
            <a:ext cx="8229600" cy="4648200"/>
          </a:xfrm>
        </p:spPr>
        <p:txBody>
          <a:bodyPr>
            <a:normAutofit/>
          </a:bodyPr>
          <a:lstStyle/>
          <a:p>
            <a:r>
              <a:rPr lang="en-US" sz="2400" dirty="0"/>
              <a:t>$500,000: Tuition Grants - Authority to Spend </a:t>
            </a:r>
          </a:p>
          <a:p>
            <a:pPr marL="0" indent="0">
              <a:buNone/>
            </a:pPr>
            <a:r>
              <a:rPr lang="en-US" sz="2400" dirty="0"/>
              <a:t>	          (NOT A REQUEST FOR NEW FUNDS)</a:t>
            </a:r>
          </a:p>
          <a:p>
            <a:pPr lvl="1"/>
            <a:r>
              <a:rPr lang="en-US" sz="2100" dirty="0"/>
              <a:t>Proactive request for an increase in the agency’s Authority to Spend funds it receives annually through the Children’s Educational Endowment Fund. In the event future funding for this program is increased and the agency receives funds above its current authority of $5.5 million, the agency would be unable to spend the funds without going before the Other Funds Oversight Committee. Approving this request now will eliminate the need to appear before OFOC to request authority to spend funds that have already been appropriated to the agency. 100% of the funds received through this Fund are spend on Need-Based Tuition Grants directly to eligible college students. </a:t>
            </a:r>
          </a:p>
          <a:p>
            <a:pPr marL="0" indent="0">
              <a:buNone/>
            </a:pPr>
            <a:endParaRPr lang="en-US" sz="2400" dirty="0"/>
          </a:p>
          <a:p>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11</a:t>
            </a:fld>
            <a:endParaRPr lang="en-US" dirty="0"/>
          </a:p>
        </p:txBody>
      </p:sp>
    </p:spTree>
    <p:extLst>
      <p:ext uri="{BB962C8B-B14F-4D97-AF65-F5344CB8AC3E}">
        <p14:creationId xmlns:p14="http://schemas.microsoft.com/office/powerpoint/2010/main" val="2905820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FTEs</a:t>
            </a:r>
            <a:endParaRPr lang="en-US" sz="2200" b="1" dirty="0">
              <a:solidFill>
                <a:srgbClr val="FF0000"/>
              </a:solidFill>
            </a:endParaRPr>
          </a:p>
        </p:txBody>
      </p:sp>
      <p:sp>
        <p:nvSpPr>
          <p:cNvPr id="3" name="Content Placeholder 2"/>
          <p:cNvSpPr>
            <a:spLocks noGrp="1"/>
          </p:cNvSpPr>
          <p:nvPr>
            <p:ph idx="1"/>
          </p:nvPr>
        </p:nvSpPr>
        <p:spPr/>
        <p:txBody>
          <a:bodyPr>
            <a:normAutofit/>
          </a:bodyPr>
          <a:lstStyle/>
          <a:p>
            <a:r>
              <a:rPr lang="en-US" sz="2400" u="sng" dirty="0"/>
              <a:t>The Commission currently has:</a:t>
            </a:r>
          </a:p>
          <a:p>
            <a:r>
              <a:rPr lang="en-US" sz="2400" dirty="0"/>
              <a:t>5 authorized State FTEs, 1 vacant FTE</a:t>
            </a:r>
          </a:p>
          <a:p>
            <a:r>
              <a:rPr lang="en-US" sz="2400" dirty="0"/>
              <a:t>0 authorized Federal FTEs</a:t>
            </a:r>
          </a:p>
          <a:p>
            <a:r>
              <a:rPr lang="en-US" sz="2400" dirty="0"/>
              <a:t>0 authorized Other Funded FTEs</a:t>
            </a:r>
          </a:p>
          <a:p>
            <a:r>
              <a:rPr lang="en-US" sz="2400" u="sng" dirty="0"/>
              <a:t>5 Total FTEs</a:t>
            </a:r>
          </a:p>
          <a:p>
            <a:endParaRPr lang="en-US" sz="2400" dirty="0"/>
          </a:p>
          <a:p>
            <a:r>
              <a:rPr lang="en-US" sz="2400" dirty="0"/>
              <a:t>There are </a:t>
            </a:r>
            <a:r>
              <a:rPr lang="en-US" sz="2400" u="sng" dirty="0"/>
              <a:t>no</a:t>
            </a:r>
            <a:r>
              <a:rPr lang="en-US" sz="2400" dirty="0"/>
              <a:t> requests for additional FTEs.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Appendix</a:t>
            </a:r>
          </a:p>
        </p:txBody>
      </p:sp>
      <p:sp>
        <p:nvSpPr>
          <p:cNvPr id="3" name="Subtitle 2"/>
          <p:cNvSpPr>
            <a:spLocks noGrp="1"/>
          </p:cNvSpPr>
          <p:nvPr>
            <p:ph type="subTitle" idx="1"/>
          </p:nvPr>
        </p:nvSpPr>
        <p:spPr/>
        <p:txBody>
          <a:bodyPr/>
          <a:lstStyle/>
          <a:p>
            <a:endParaRPr lang="en-US" dirty="0">
              <a:solidFill>
                <a:srgbClr val="FF0000"/>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pPr/>
              <a:t>13</a:t>
            </a:fld>
            <a:endParaRPr lang="en-US" dirty="0"/>
          </a:p>
        </p:txBody>
      </p:sp>
    </p:spTree>
    <p:extLst>
      <p:ext uri="{BB962C8B-B14F-4D97-AF65-F5344CB8AC3E}">
        <p14:creationId xmlns:p14="http://schemas.microsoft.com/office/powerpoint/2010/main" val="1495461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p:txBody>
          <a:bodyPr>
            <a:normAutofit fontScale="40000" lnSpcReduction="20000"/>
          </a:bodyPr>
          <a:lstStyle/>
          <a:p>
            <a:r>
              <a:rPr lang="en-US" sz="5700" dirty="0"/>
              <a:t>Program Statute-Title 59, Chapter 113</a:t>
            </a:r>
          </a:p>
          <a:p>
            <a:r>
              <a:rPr lang="en-US" sz="5700" dirty="0"/>
              <a:t>Program administered by the Tuition Grants Commission located in Columbia.</a:t>
            </a:r>
          </a:p>
          <a:p>
            <a:r>
              <a:rPr lang="en-US" sz="5700" dirty="0"/>
              <a:t>The South Carolina Tuition Grants Program was created to help educate our South Carolina citizenry by making the cost of attending in-state independent colleges more affordable, thereby gaining maximum usage from all available educational facilities located in South Carolina.  The Tuition Grants Program also helps preserve the dual system of education in South Carolina and saves the state tax dollars (estimated at almost $868 million since Program creation) by attracting South Carolina residents into the independent college sector, thereby saving the automatic state tax subsidy that goes to all students attending South Carolina’s public colleges regardless of the financial need of the family.</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14</a:t>
            </a:fld>
            <a:endParaRPr lang="en-US" dirty="0"/>
          </a:p>
        </p:txBody>
      </p:sp>
    </p:spTree>
    <p:extLst>
      <p:ext uri="{BB962C8B-B14F-4D97-AF65-F5344CB8AC3E}">
        <p14:creationId xmlns:p14="http://schemas.microsoft.com/office/powerpoint/2010/main" val="3105616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a:xfrm>
            <a:off x="457200" y="1600200"/>
            <a:ext cx="8229600" cy="4756150"/>
          </a:xfrm>
        </p:spPr>
        <p:txBody>
          <a:bodyPr>
            <a:normAutofit fontScale="85000" lnSpcReduction="20000"/>
          </a:bodyPr>
          <a:lstStyle/>
          <a:p>
            <a:r>
              <a:rPr lang="en-US" dirty="0"/>
              <a:t>SC Tuition Grants Program was established in 1970 with over 450,000 student grants awarded since then. </a:t>
            </a:r>
          </a:p>
          <a:p>
            <a:r>
              <a:rPr lang="en-US" dirty="0"/>
              <a:t>In the current academic year, 13,546 students, attending 21 eligible South Carolina independent colleges, are receiving a South Carolina Tuition Grant. </a:t>
            </a:r>
          </a:p>
          <a:p>
            <a:r>
              <a:rPr lang="en-US" dirty="0"/>
              <a:t>By Statute, all recipients are South Carolina Residents.</a:t>
            </a:r>
          </a:p>
          <a:p>
            <a:r>
              <a:rPr lang="en-US" dirty="0"/>
              <a:t>SC Tuition Grants are </a:t>
            </a:r>
            <a:r>
              <a:rPr lang="en-US" u="sng" dirty="0"/>
              <a:t>grants</a:t>
            </a:r>
            <a:r>
              <a:rPr lang="en-US" dirty="0"/>
              <a:t>, not scholarships, requiring financial need to qualify although, by statute, “academic merit” is also required to qualify.</a:t>
            </a:r>
          </a:p>
          <a:p>
            <a:r>
              <a:rPr lang="en-US" dirty="0"/>
              <a:t>Tuition Grants are awarded </a:t>
            </a:r>
            <a:r>
              <a:rPr lang="en-US" u="sng" dirty="0"/>
              <a:t>directly</a:t>
            </a:r>
            <a:r>
              <a:rPr lang="en-US" dirty="0"/>
              <a:t> to eligible South Carolina students and can only be used to assist in paying  their tuition.  No funds are provided directly to colleges.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a:t>Eligible Colleges</a:t>
            </a:r>
            <a:br>
              <a:rPr lang="en-US" dirty="0"/>
            </a:br>
            <a:r>
              <a:rPr lang="en-US" sz="2200" dirty="0"/>
              <a:t>All Based in South Carolina by Statute (59-113-50)</a:t>
            </a:r>
            <a:br>
              <a:rPr lang="en-US" sz="2200" dirty="0"/>
            </a:br>
            <a:r>
              <a:rPr lang="en-US" sz="2200" dirty="0"/>
              <a:t>  All SACS accredited</a:t>
            </a:r>
          </a:p>
        </p:txBody>
      </p:sp>
      <p:sp>
        <p:nvSpPr>
          <p:cNvPr id="3" name="Content Placeholder 2"/>
          <p:cNvSpPr>
            <a:spLocks noGrp="1"/>
          </p:cNvSpPr>
          <p:nvPr>
            <p:ph idx="1"/>
          </p:nvPr>
        </p:nvSpPr>
        <p:spPr>
          <a:xfrm>
            <a:off x="457200" y="1981199"/>
            <a:ext cx="4114800" cy="4572001"/>
          </a:xfrm>
        </p:spPr>
        <p:txBody>
          <a:bodyPr>
            <a:normAutofit fontScale="92500" lnSpcReduction="20000"/>
          </a:bodyPr>
          <a:lstStyle/>
          <a:p>
            <a:pPr>
              <a:lnSpc>
                <a:spcPct val="90000"/>
              </a:lnSpc>
              <a:buClr>
                <a:schemeClr val="hlink"/>
              </a:buClr>
              <a:buBlip>
                <a:blip r:embed="rId3"/>
              </a:buBlip>
              <a:defRPr/>
            </a:pPr>
            <a:r>
              <a:rPr lang="en-US" sz="2900" kern="0" dirty="0"/>
              <a:t>Allen University</a:t>
            </a:r>
          </a:p>
          <a:p>
            <a:pPr>
              <a:lnSpc>
                <a:spcPct val="90000"/>
              </a:lnSpc>
              <a:buClr>
                <a:schemeClr val="hlink"/>
              </a:buClr>
              <a:buBlip>
                <a:blip r:embed="rId3"/>
              </a:buBlip>
              <a:defRPr/>
            </a:pPr>
            <a:r>
              <a:rPr lang="en-US" sz="2900" kern="0" dirty="0"/>
              <a:t>Anderson University</a:t>
            </a:r>
          </a:p>
          <a:p>
            <a:pPr>
              <a:lnSpc>
                <a:spcPct val="90000"/>
              </a:lnSpc>
              <a:buClr>
                <a:schemeClr val="hlink"/>
              </a:buClr>
              <a:buBlip>
                <a:blip r:embed="rId3"/>
              </a:buBlip>
              <a:defRPr/>
            </a:pPr>
            <a:r>
              <a:rPr lang="en-US" sz="2900" kern="0" dirty="0"/>
              <a:t>Benedict College</a:t>
            </a:r>
          </a:p>
          <a:p>
            <a:pPr>
              <a:lnSpc>
                <a:spcPct val="90000"/>
              </a:lnSpc>
              <a:buClr>
                <a:schemeClr val="hlink"/>
              </a:buClr>
              <a:buBlip>
                <a:blip r:embed="rId3"/>
              </a:buBlip>
              <a:defRPr/>
            </a:pPr>
            <a:r>
              <a:rPr lang="en-US" sz="2900" kern="0" dirty="0"/>
              <a:t>Bob Jones University</a:t>
            </a:r>
          </a:p>
          <a:p>
            <a:pPr>
              <a:lnSpc>
                <a:spcPct val="90000"/>
              </a:lnSpc>
              <a:buClr>
                <a:schemeClr val="hlink"/>
              </a:buClr>
              <a:buBlip>
                <a:blip r:embed="rId3"/>
              </a:buBlip>
              <a:defRPr/>
            </a:pPr>
            <a:r>
              <a:rPr lang="en-US" sz="2900" kern="0" dirty="0"/>
              <a:t>Charleston Southern University</a:t>
            </a:r>
          </a:p>
          <a:p>
            <a:pPr>
              <a:lnSpc>
                <a:spcPct val="90000"/>
              </a:lnSpc>
              <a:buClr>
                <a:schemeClr val="hlink"/>
              </a:buClr>
              <a:buBlip>
                <a:blip r:embed="rId3"/>
              </a:buBlip>
              <a:defRPr/>
            </a:pPr>
            <a:r>
              <a:rPr lang="en-US" sz="2900" kern="0" dirty="0"/>
              <a:t>Claflin University</a:t>
            </a:r>
          </a:p>
          <a:p>
            <a:pPr>
              <a:lnSpc>
                <a:spcPct val="90000"/>
              </a:lnSpc>
              <a:buClr>
                <a:schemeClr val="hlink"/>
              </a:buClr>
              <a:buBlip>
                <a:blip r:embed="rId3"/>
              </a:buBlip>
              <a:defRPr/>
            </a:pPr>
            <a:r>
              <a:rPr lang="en-US" sz="2900" kern="0" dirty="0"/>
              <a:t>Coker College</a:t>
            </a:r>
          </a:p>
          <a:p>
            <a:pPr>
              <a:lnSpc>
                <a:spcPct val="90000"/>
              </a:lnSpc>
              <a:buClr>
                <a:schemeClr val="hlink"/>
              </a:buClr>
              <a:buBlip>
                <a:blip r:embed="rId3"/>
              </a:buBlip>
              <a:defRPr/>
            </a:pPr>
            <a:r>
              <a:rPr lang="en-US" sz="2900" kern="0" dirty="0"/>
              <a:t>Columbia College</a:t>
            </a:r>
          </a:p>
          <a:p>
            <a:pPr>
              <a:lnSpc>
                <a:spcPct val="90000"/>
              </a:lnSpc>
              <a:buClr>
                <a:schemeClr val="hlink"/>
              </a:buClr>
              <a:buBlip>
                <a:blip r:embed="rId3"/>
              </a:buBlip>
              <a:defRPr/>
            </a:pPr>
            <a:r>
              <a:rPr lang="en-US" sz="2900" kern="0" dirty="0"/>
              <a:t>Columbia International University</a:t>
            </a:r>
          </a:p>
          <a:p>
            <a:pPr>
              <a:lnSpc>
                <a:spcPct val="90000"/>
              </a:lnSpc>
              <a:buClr>
                <a:schemeClr val="hlink"/>
              </a:buClr>
              <a:buBlip>
                <a:blip r:embed="rId3"/>
              </a:buBlip>
              <a:defRPr/>
            </a:pPr>
            <a:r>
              <a:rPr lang="en-US" sz="2900" kern="0" dirty="0"/>
              <a:t>Converse College</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16</a:t>
            </a:fld>
            <a:endParaRPr lang="en-US" dirty="0"/>
          </a:p>
        </p:txBody>
      </p:sp>
      <p:sp>
        <p:nvSpPr>
          <p:cNvPr id="5" name="Content Placeholder 2"/>
          <p:cNvSpPr txBox="1">
            <a:spLocks/>
          </p:cNvSpPr>
          <p:nvPr/>
        </p:nvSpPr>
        <p:spPr>
          <a:xfrm>
            <a:off x="4572000" y="1981199"/>
            <a:ext cx="3962399" cy="4648201"/>
          </a:xfrm>
          <a:prstGeom prst="rect">
            <a:avLst/>
          </a:prstGeom>
        </p:spPr>
        <p:txBody>
          <a:bodyPr vert="horz" lIns="91440" tIns="45720" rIns="91440" bIns="45720" rtlCol="0">
            <a:normAutofit fontScale="77500" lnSpcReduction="20000"/>
          </a:bodyPr>
          <a:lstStyle/>
          <a:p>
            <a:pPr marL="342900" indent="-342900">
              <a:lnSpc>
                <a:spcPct val="90000"/>
              </a:lnSpc>
              <a:spcBef>
                <a:spcPct val="20000"/>
              </a:spcBef>
              <a:buClr>
                <a:schemeClr val="hlink"/>
              </a:buClr>
              <a:buFont typeface="Wingdings" pitchFamily="2" charset="2"/>
              <a:buBlip>
                <a:blip r:embed="rId3"/>
              </a:buBlip>
              <a:defRPr/>
            </a:pPr>
            <a:r>
              <a:rPr lang="en-US" sz="3200" kern="0" dirty="0"/>
              <a:t>Erskine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Furman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Limestone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Morris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Newberry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North Greenville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Presbyterian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Southern Wesleyan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Spartanburg Methodist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Voorhees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Wofford College</a:t>
            </a:r>
          </a:p>
          <a:p>
            <a:pPr marL="342900" marR="0" lvl="0" indent="-342900" algn="l" defTabSz="914400" rtl="0" eaLnBrk="1" fontAlgn="auto" latinLnBrk="0" hangingPunct="1">
              <a:lnSpc>
                <a:spcPct val="90000"/>
              </a:lnSpc>
              <a:spcBef>
                <a:spcPct val="20000"/>
              </a:spcBef>
              <a:spcAft>
                <a:spcPts val="0"/>
              </a:spcAft>
              <a:buClr>
                <a:schemeClr val="hlink"/>
              </a:buClr>
              <a:buSzTx/>
              <a:buFont typeface="Arial" pitchFamily="34" charset="0"/>
              <a:buBlip>
                <a:blip r:embed="rId3"/>
              </a:buBlip>
              <a:tabLst/>
              <a:defRPr/>
            </a:pPr>
            <a:endParaRPr kumimoji="0" lang="en-US" sz="32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Five Year Grant History</a:t>
            </a:r>
          </a:p>
        </p:txBody>
      </p:sp>
      <p:sp>
        <p:nvSpPr>
          <p:cNvPr id="3" name="Content Placeholder 2"/>
          <p:cNvSpPr>
            <a:spLocks noGrp="1"/>
          </p:cNvSpPr>
          <p:nvPr>
            <p:ph idx="1"/>
          </p:nvPr>
        </p:nvSpPr>
        <p:spPr/>
        <p:txBody>
          <a:bodyPr>
            <a:normAutofit fontScale="62500" lnSpcReduction="20000"/>
          </a:bodyPr>
          <a:lstStyle/>
          <a:p>
            <a:r>
              <a:rPr lang="en-US" dirty="0"/>
              <a:t>2018-2019 – 13,546</a:t>
            </a:r>
          </a:p>
          <a:p>
            <a:pPr marL="0" indent="0">
              <a:buNone/>
            </a:pPr>
            <a:r>
              <a:rPr lang="en-US" dirty="0"/>
              <a:t>	Max. Grant - $3,300;  Average Grant  ~ $3,100</a:t>
            </a:r>
          </a:p>
          <a:p>
            <a:endParaRPr lang="en-US" dirty="0"/>
          </a:p>
          <a:p>
            <a:r>
              <a:rPr lang="en-US" dirty="0"/>
              <a:t>2017-2018 – 13,620</a:t>
            </a:r>
          </a:p>
          <a:p>
            <a:pPr marL="0" indent="0">
              <a:buNone/>
            </a:pPr>
            <a:r>
              <a:rPr lang="en-US" dirty="0"/>
              <a:t>	Max. Grant - $3,200;  Average Grant  - $2,905</a:t>
            </a:r>
          </a:p>
          <a:p>
            <a:endParaRPr lang="en-US" dirty="0"/>
          </a:p>
          <a:p>
            <a:r>
              <a:rPr lang="en-US" dirty="0"/>
              <a:t>2016-2017 – 13,214</a:t>
            </a:r>
          </a:p>
          <a:p>
            <a:pPr marL="0" indent="0">
              <a:buNone/>
            </a:pPr>
            <a:r>
              <a:rPr lang="en-US" dirty="0"/>
              <a:t>	Max. Grant - $3,200;  Average Grant  - $2,897</a:t>
            </a:r>
          </a:p>
          <a:p>
            <a:pPr marL="0" indent="0">
              <a:buNone/>
            </a:pPr>
            <a:endParaRPr lang="en-US" dirty="0"/>
          </a:p>
          <a:p>
            <a:r>
              <a:rPr lang="en-US" dirty="0"/>
              <a:t>2015-2016 – 13,340</a:t>
            </a:r>
          </a:p>
          <a:p>
            <a:pPr marL="0" indent="0">
              <a:buNone/>
            </a:pPr>
            <a:r>
              <a:rPr lang="en-US" dirty="0"/>
              <a:t>	Max. Grant - $3,100;  Average Grant  - $2,775</a:t>
            </a:r>
          </a:p>
          <a:p>
            <a:endParaRPr lang="en-US" dirty="0"/>
          </a:p>
          <a:p>
            <a:r>
              <a:rPr lang="en-US" dirty="0"/>
              <a:t>2014-2015 – 13,346</a:t>
            </a:r>
          </a:p>
          <a:p>
            <a:pPr>
              <a:buNone/>
            </a:pPr>
            <a:r>
              <a:rPr lang="en-US" dirty="0"/>
              <a:t>		Max. Grant - $3,000;  Average Grant - $2,672</a:t>
            </a:r>
          </a:p>
          <a:p>
            <a:pPr>
              <a:buNone/>
            </a:pPr>
            <a:endParaRPr lang="en-US" dirty="0"/>
          </a:p>
          <a:p>
            <a:pPr>
              <a:buNone/>
            </a:pPr>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17</a:t>
            </a:fld>
            <a:endParaRPr lang="en-US" dirty="0"/>
          </a:p>
        </p:txBody>
      </p:sp>
    </p:spTree>
    <p:extLst>
      <p:ext uri="{BB962C8B-B14F-4D97-AF65-F5344CB8AC3E}">
        <p14:creationId xmlns:p14="http://schemas.microsoft.com/office/powerpoint/2010/main" val="97877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Maximum Grant History</a:t>
            </a:r>
          </a:p>
        </p:txBody>
      </p:sp>
      <p:sp>
        <p:nvSpPr>
          <p:cNvPr id="3" name="Content Placeholder 2"/>
          <p:cNvSpPr>
            <a:spLocks noGrp="1"/>
          </p:cNvSpPr>
          <p:nvPr>
            <p:ph idx="1"/>
          </p:nvPr>
        </p:nvSpPr>
        <p:spPr/>
        <p:txBody>
          <a:bodyPr>
            <a:normAutofit fontScale="77500" lnSpcReduction="20000"/>
          </a:bodyPr>
          <a:lstStyle/>
          <a:p>
            <a:pPr>
              <a:buNone/>
            </a:pPr>
            <a:r>
              <a:rPr lang="en-US" dirty="0"/>
              <a:t>2018-2019 -- $3,300</a:t>
            </a:r>
          </a:p>
          <a:p>
            <a:pPr>
              <a:buNone/>
            </a:pPr>
            <a:r>
              <a:rPr lang="en-US" dirty="0"/>
              <a:t>2017-2018 -- $3,200</a:t>
            </a:r>
          </a:p>
          <a:p>
            <a:pPr>
              <a:buNone/>
            </a:pPr>
            <a:r>
              <a:rPr lang="en-US" dirty="0"/>
              <a:t>2016-2017 -- $3,200</a:t>
            </a:r>
          </a:p>
          <a:p>
            <a:pPr>
              <a:buNone/>
            </a:pPr>
            <a:r>
              <a:rPr lang="en-US" dirty="0"/>
              <a:t>2015-2016 -- $3,100</a:t>
            </a:r>
          </a:p>
          <a:p>
            <a:pPr>
              <a:buNone/>
            </a:pPr>
            <a:r>
              <a:rPr lang="en-US" dirty="0"/>
              <a:t>2014-2015 -- $3,000</a:t>
            </a:r>
          </a:p>
          <a:p>
            <a:pPr>
              <a:buNone/>
            </a:pPr>
            <a:r>
              <a:rPr lang="en-US" dirty="0"/>
              <a:t>2013-2014 -- $2,900</a:t>
            </a:r>
          </a:p>
          <a:p>
            <a:pPr>
              <a:buNone/>
            </a:pPr>
            <a:r>
              <a:rPr lang="en-US" dirty="0"/>
              <a:t>2012-2013 -- $2,800</a:t>
            </a:r>
          </a:p>
          <a:p>
            <a:pPr>
              <a:buNone/>
            </a:pPr>
            <a:r>
              <a:rPr lang="en-US" dirty="0"/>
              <a:t>2011-2012 -- $2,600</a:t>
            </a:r>
          </a:p>
          <a:p>
            <a:pPr>
              <a:buNone/>
            </a:pPr>
            <a:r>
              <a:rPr lang="en-US" dirty="0"/>
              <a:t>2010-2011 -- $2,600</a:t>
            </a:r>
          </a:p>
          <a:p>
            <a:pPr>
              <a:buNone/>
            </a:pPr>
            <a:r>
              <a:rPr lang="en-US" dirty="0"/>
              <a:t>2009-2010 -- $2,800</a:t>
            </a:r>
          </a:p>
          <a:p>
            <a:pPr>
              <a:buNone/>
            </a:pPr>
            <a:r>
              <a:rPr lang="en-US" dirty="0"/>
              <a:t>2008-2009 -- $3,200</a:t>
            </a:r>
          </a:p>
          <a:p>
            <a:pPr>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18</a:t>
            </a:fld>
            <a:endParaRPr lang="en-US" dirty="0"/>
          </a:p>
        </p:txBody>
      </p:sp>
      <p:sp>
        <p:nvSpPr>
          <p:cNvPr id="5" name="TextBox 4"/>
          <p:cNvSpPr txBox="1"/>
          <p:nvPr/>
        </p:nvSpPr>
        <p:spPr>
          <a:xfrm>
            <a:off x="4343400" y="1905000"/>
            <a:ext cx="4114800" cy="2862322"/>
          </a:xfrm>
          <a:prstGeom prst="rect">
            <a:avLst/>
          </a:prstGeom>
          <a:noFill/>
        </p:spPr>
        <p:txBody>
          <a:bodyPr wrap="square" rtlCol="0">
            <a:spAutoFit/>
          </a:bodyPr>
          <a:lstStyle/>
          <a:p>
            <a:r>
              <a:rPr lang="en-US" dirty="0"/>
              <a:t>The Statutory Maximum Grant for the Tuition Grant may not exceed the average state appropriation for each FTE in the state-supported institutions of higher learning offering four-year undergraduate degree programs in the previous year.</a:t>
            </a:r>
          </a:p>
          <a:p>
            <a:endParaRPr lang="en-US" dirty="0"/>
          </a:p>
          <a:p>
            <a:r>
              <a:rPr lang="en-US" dirty="0"/>
              <a:t>For the most recent academic year, the average state appropriation for these FTE students was </a:t>
            </a:r>
            <a:r>
              <a:rPr lang="en-US" u="sng" dirty="0"/>
              <a:t>$3,722</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dirty="0"/>
              <a:t>2017-2018 Recipients By College</a:t>
            </a:r>
          </a:p>
        </p:txBody>
      </p:sp>
      <p:sp>
        <p:nvSpPr>
          <p:cNvPr id="3" name="Content Placeholder 2"/>
          <p:cNvSpPr>
            <a:spLocks noGrp="1"/>
          </p:cNvSpPr>
          <p:nvPr>
            <p:ph idx="1"/>
          </p:nvPr>
        </p:nvSpPr>
        <p:spPr>
          <a:xfrm>
            <a:off x="457200" y="1143000"/>
            <a:ext cx="8229600" cy="6019800"/>
          </a:xfrm>
        </p:spPr>
        <p:txBody>
          <a:bodyPr>
            <a:normAutofit fontScale="47500" lnSpcReduction="20000"/>
          </a:bodyPr>
          <a:lstStyle/>
          <a:p>
            <a:r>
              <a:rPr lang="en-US" u="sng" dirty="0"/>
              <a:t>College	 Attended</a:t>
            </a:r>
            <a:r>
              <a:rPr lang="en-US" dirty="0"/>
              <a:t>			</a:t>
            </a:r>
            <a:r>
              <a:rPr lang="en-US" u="sng" dirty="0"/>
              <a:t>Recipients</a:t>
            </a:r>
            <a:r>
              <a:rPr lang="en-US" dirty="0"/>
              <a:t>			</a:t>
            </a:r>
            <a:r>
              <a:rPr lang="en-US" u="sng" dirty="0"/>
              <a:t>Tuition Grants</a:t>
            </a:r>
          </a:p>
          <a:p>
            <a:r>
              <a:rPr lang="en-US" dirty="0"/>
              <a:t>Allen University			224			$662,000</a:t>
            </a:r>
          </a:p>
          <a:p>
            <a:r>
              <a:rPr lang="en-US" dirty="0"/>
              <a:t>Anderson University		1,517			$4,369,600</a:t>
            </a:r>
          </a:p>
          <a:p>
            <a:r>
              <a:rPr lang="en-US" dirty="0"/>
              <a:t>Benedict College			717			$2,107,965</a:t>
            </a:r>
          </a:p>
          <a:p>
            <a:r>
              <a:rPr lang="en-US" dirty="0"/>
              <a:t>Bob Jones University		490			$1,475,910</a:t>
            </a:r>
          </a:p>
          <a:p>
            <a:r>
              <a:rPr lang="en-US" dirty="0"/>
              <a:t>Charleston Southern University	1,452			$4,315,279</a:t>
            </a:r>
          </a:p>
          <a:p>
            <a:r>
              <a:rPr lang="en-US" dirty="0"/>
              <a:t>Claflin University			1,282			$3,866,357</a:t>
            </a:r>
          </a:p>
          <a:p>
            <a:r>
              <a:rPr lang="en-US" dirty="0"/>
              <a:t>Coker College			566			$1,488,121</a:t>
            </a:r>
          </a:p>
          <a:p>
            <a:r>
              <a:rPr lang="en-US" dirty="0"/>
              <a:t>Columbia College			416			$1,215,635</a:t>
            </a:r>
          </a:p>
          <a:p>
            <a:r>
              <a:rPr lang="en-US" dirty="0"/>
              <a:t>Columbia International University	171			$499,910</a:t>
            </a:r>
          </a:p>
          <a:p>
            <a:r>
              <a:rPr lang="en-US" dirty="0"/>
              <a:t>Converse College			511			$1,529,480</a:t>
            </a:r>
          </a:p>
          <a:p>
            <a:r>
              <a:rPr lang="en-US" dirty="0"/>
              <a:t>Erskine College			316			$980,450</a:t>
            </a:r>
          </a:p>
          <a:p>
            <a:r>
              <a:rPr lang="en-US" dirty="0"/>
              <a:t>Furman University			475			$1,384,260</a:t>
            </a:r>
          </a:p>
          <a:p>
            <a:r>
              <a:rPr lang="en-US" dirty="0"/>
              <a:t>Limestone College			842			$1,875,121</a:t>
            </a:r>
          </a:p>
          <a:p>
            <a:r>
              <a:rPr lang="en-US" dirty="0"/>
              <a:t>Morris College			400			$1,178,045</a:t>
            </a:r>
          </a:p>
          <a:p>
            <a:r>
              <a:rPr lang="en-US" dirty="0"/>
              <a:t>Newberry College			692			$2,067,460</a:t>
            </a:r>
          </a:p>
          <a:p>
            <a:r>
              <a:rPr lang="en-US" dirty="0"/>
              <a:t>North Greenville University		1,196			$3,507,793</a:t>
            </a:r>
          </a:p>
          <a:p>
            <a:r>
              <a:rPr lang="en-US" dirty="0"/>
              <a:t>Presbyterian College		502			$1,543,951</a:t>
            </a:r>
          </a:p>
          <a:p>
            <a:r>
              <a:rPr lang="en-US" dirty="0"/>
              <a:t>Southern Wesleyan University		456			$1,331,590</a:t>
            </a:r>
          </a:p>
          <a:p>
            <a:r>
              <a:rPr lang="en-US" dirty="0"/>
              <a:t>Spartanburg Methodist College	568			$1,626,324</a:t>
            </a:r>
          </a:p>
          <a:p>
            <a:r>
              <a:rPr lang="en-US" dirty="0"/>
              <a:t>Voorhees College			177			$536,880</a:t>
            </a:r>
          </a:p>
          <a:p>
            <a:r>
              <a:rPr lang="en-US" dirty="0"/>
              <a:t>Wofford College			618			$1,914,255</a:t>
            </a:r>
          </a:p>
          <a:p>
            <a:endParaRPr lang="en-US" dirty="0"/>
          </a:p>
          <a:p>
            <a:pPr marL="1828800" lvl="4" indent="0">
              <a:buNone/>
            </a:pPr>
            <a:r>
              <a:rPr lang="en-US" sz="3200" dirty="0"/>
              <a:t>	</a:t>
            </a:r>
            <a:r>
              <a:rPr lang="en-US" sz="3200" b="1" dirty="0"/>
              <a:t>TOTALS:	13,588			$39,476,386</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Tuition Grants Appropriations History</a:t>
            </a:r>
          </a:p>
        </p:txBody>
      </p:sp>
      <p:sp>
        <p:nvSpPr>
          <p:cNvPr id="5" name="Slide Number Placeholder 4"/>
          <p:cNvSpPr>
            <a:spLocks noGrp="1"/>
          </p:cNvSpPr>
          <p:nvPr>
            <p:ph type="sldNum" sz="quarter" idx="12"/>
          </p:nvPr>
        </p:nvSpPr>
        <p:spPr/>
        <p:txBody>
          <a:bodyPr/>
          <a:lstStyle/>
          <a:p>
            <a:fld id="{0EBF85CB-8E6F-4C76-A97C-98828569AB90}" type="slidenum">
              <a:rPr lang="en-US" smtClean="0"/>
              <a:pPr/>
              <a:t>2</a:t>
            </a:fld>
            <a:endParaRPr lang="en-US" dirty="0"/>
          </a:p>
        </p:txBody>
      </p:sp>
      <p:graphicFrame>
        <p:nvGraphicFramePr>
          <p:cNvPr id="6" name="Chart 5"/>
          <p:cNvGraphicFramePr/>
          <p:nvPr>
            <p:extLst>
              <p:ext uri="{D42A27DB-BD31-4B8C-83A1-F6EECF244321}">
                <p14:modId xmlns:p14="http://schemas.microsoft.com/office/powerpoint/2010/main" val="3431983886"/>
              </p:ext>
            </p:extLst>
          </p:nvPr>
        </p:nvGraphicFramePr>
        <p:xfrm>
          <a:off x="609600" y="1295400"/>
          <a:ext cx="7696200" cy="5562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Additional Information</a:t>
            </a:r>
          </a:p>
        </p:txBody>
      </p:sp>
      <p:sp>
        <p:nvSpPr>
          <p:cNvPr id="3" name="Content Placeholder 2"/>
          <p:cNvSpPr>
            <a:spLocks noGrp="1"/>
          </p:cNvSpPr>
          <p:nvPr>
            <p:ph idx="1"/>
          </p:nvPr>
        </p:nvSpPr>
        <p:spPr>
          <a:xfrm>
            <a:off x="457200" y="1219200"/>
            <a:ext cx="8229600" cy="5638800"/>
          </a:xfrm>
        </p:spPr>
        <p:txBody>
          <a:bodyPr>
            <a:normAutofit/>
          </a:bodyPr>
          <a:lstStyle/>
          <a:p>
            <a:pPr>
              <a:lnSpc>
                <a:spcPct val="120000"/>
              </a:lnSpc>
            </a:pPr>
            <a:r>
              <a:rPr lang="en-US" sz="2000" dirty="0"/>
              <a:t>The Tuition Grants program appropriation represents approximately 4% of the state’s overall higher education funding</a:t>
            </a:r>
          </a:p>
          <a:p>
            <a:pPr>
              <a:lnSpc>
                <a:spcPct val="120000"/>
              </a:lnSpc>
            </a:pPr>
            <a:r>
              <a:rPr lang="en-US" sz="2000" dirty="0"/>
              <a:t>Independent colleges in South Carolina have a combined enrollment of over 33,000 students annually and graduate over 22% of the state’s Bachelor’s degree recipients</a:t>
            </a:r>
          </a:p>
          <a:p>
            <a:pPr>
              <a:lnSpc>
                <a:spcPct val="120000"/>
              </a:lnSpc>
            </a:pPr>
            <a:r>
              <a:rPr lang="en-US" sz="2000" dirty="0"/>
              <a:t>Over 16% of South Carolina’s full-time undergraduate students are enrolled at our state’s independent colleges</a:t>
            </a:r>
          </a:p>
          <a:p>
            <a:pPr>
              <a:lnSpc>
                <a:spcPct val="120000"/>
              </a:lnSpc>
            </a:pPr>
            <a:r>
              <a:rPr lang="en-US" sz="2000" dirty="0"/>
              <a:t>On average, tuition and fees at South Carolina’s independent colleges has risen 2.2% over the last three years; by comparison, tuition and fees at the state’s public institutions has risen an average of 3.4% over the same time period</a:t>
            </a:r>
          </a:p>
          <a:p>
            <a:pPr>
              <a:lnSpc>
                <a:spcPct val="120000"/>
              </a:lnSpc>
            </a:pPr>
            <a:endParaRPr lang="en-US" sz="2000" dirty="0"/>
          </a:p>
          <a:p>
            <a:pPr>
              <a:lnSpc>
                <a:spcPct val="120000"/>
              </a:lnSpc>
            </a:pPr>
            <a:endParaRPr lang="en-US" sz="2000" dirty="0"/>
          </a:p>
          <a:p>
            <a:pPr marL="0" indent="0">
              <a:lnSpc>
                <a:spcPct val="120000"/>
              </a:lnSpc>
              <a:buNone/>
            </a:pPr>
            <a:r>
              <a:rPr lang="en-US" sz="1000" dirty="0"/>
              <a:t>Sources: South Carolina Tuition Grants Commission, South Carolina Commission on Higher Education, South Carolina Independent Colleges and Universities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Additional Information</a:t>
            </a:r>
          </a:p>
        </p:txBody>
      </p:sp>
      <p:sp>
        <p:nvSpPr>
          <p:cNvPr id="3" name="Content Placeholder 2"/>
          <p:cNvSpPr>
            <a:spLocks noGrp="1"/>
          </p:cNvSpPr>
          <p:nvPr>
            <p:ph idx="1"/>
          </p:nvPr>
        </p:nvSpPr>
        <p:spPr>
          <a:xfrm>
            <a:off x="457200" y="1219200"/>
            <a:ext cx="8229600" cy="5638800"/>
          </a:xfrm>
        </p:spPr>
        <p:txBody>
          <a:bodyPr>
            <a:normAutofit/>
          </a:bodyPr>
          <a:lstStyle/>
          <a:p>
            <a:pPr>
              <a:lnSpc>
                <a:spcPct val="120000"/>
              </a:lnSpc>
            </a:pPr>
            <a:r>
              <a:rPr lang="en-US" sz="2000" dirty="0"/>
              <a:t>Many of our state residents, striving to improve their futures via higher education, come from economically challenged families.</a:t>
            </a:r>
          </a:p>
          <a:p>
            <a:pPr>
              <a:lnSpc>
                <a:spcPct val="120000"/>
              </a:lnSpc>
            </a:pPr>
            <a:r>
              <a:rPr lang="en-US" sz="2000" dirty="0"/>
              <a:t>The merit-based scholarships offered by the state are very well-funded with far more funding going to those students and at much higher amounts per student than the state’s need-based programs.</a:t>
            </a:r>
          </a:p>
          <a:p>
            <a:pPr>
              <a:lnSpc>
                <a:spcPct val="120000"/>
              </a:lnSpc>
            </a:pPr>
            <a:r>
              <a:rPr lang="en-US" sz="2000" dirty="0"/>
              <a:t>Future consideration of increases in need-based funding for economically disadvantaged South Carolina students and their families, including funding for South Carolina Tuition Grants and the state Need-Based Grants for students attending public colleges, would be of great benefit to the long-term future of our great state.</a:t>
            </a:r>
          </a:p>
          <a:p>
            <a:pPr>
              <a:lnSpc>
                <a:spcPct val="120000"/>
              </a:lnSpc>
            </a:pPr>
            <a:r>
              <a:rPr lang="en-US" sz="2000" dirty="0"/>
              <a:t>The Tuition Grants Commission supports the current request in recurring funds for the state need-based grants program as requested by the Commission on Higher Education.</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21</a:t>
            </a:fld>
            <a:endParaRPr lang="en-US" dirty="0"/>
          </a:p>
        </p:txBody>
      </p:sp>
    </p:spTree>
    <p:extLst>
      <p:ext uri="{BB962C8B-B14F-4D97-AF65-F5344CB8AC3E}">
        <p14:creationId xmlns:p14="http://schemas.microsoft.com/office/powerpoint/2010/main" val="483814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Current Funding</a:t>
            </a:r>
            <a:br>
              <a:rPr lang="en-US" dirty="0"/>
            </a:br>
            <a:r>
              <a:rPr lang="en-US" dirty="0"/>
              <a:t>FY 18-19</a:t>
            </a:r>
          </a:p>
        </p:txBody>
      </p:sp>
      <p:sp>
        <p:nvSpPr>
          <p:cNvPr id="4" name="Slide Number Placeholder 3"/>
          <p:cNvSpPr>
            <a:spLocks noGrp="1"/>
          </p:cNvSpPr>
          <p:nvPr>
            <p:ph type="sldNum" sz="quarter" idx="12"/>
          </p:nvPr>
        </p:nvSpPr>
        <p:spPr/>
        <p:txBody>
          <a:bodyPr/>
          <a:lstStyle/>
          <a:p>
            <a:fld id="{0EBF85CB-8E6F-4C76-A97C-98828569AB90}" type="slidenum">
              <a:rPr lang="en-US" smtClean="0"/>
              <a:pPr/>
              <a:t>3</a:t>
            </a:fld>
            <a:endParaRPr lang="en-US" dirty="0"/>
          </a:p>
        </p:txBody>
      </p:sp>
      <p:graphicFrame>
        <p:nvGraphicFramePr>
          <p:cNvPr id="5" name="Chart 4"/>
          <p:cNvGraphicFramePr/>
          <p:nvPr>
            <p:extLst>
              <p:ext uri="{D42A27DB-BD31-4B8C-83A1-F6EECF244321}">
                <p14:modId xmlns:p14="http://schemas.microsoft.com/office/powerpoint/2010/main" val="1138405220"/>
              </p:ext>
            </p:extLst>
          </p:nvPr>
        </p:nvGraphicFramePr>
        <p:xfrm>
          <a:off x="457200" y="1600200"/>
          <a:ext cx="8229600" cy="4648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008" y="152400"/>
            <a:ext cx="8229600" cy="1143000"/>
          </a:xfrm>
        </p:spPr>
        <p:txBody>
          <a:bodyPr>
            <a:noAutofit/>
          </a:bodyPr>
          <a:lstStyle/>
          <a:p>
            <a:r>
              <a:rPr lang="en-US" sz="2800" dirty="0"/>
              <a:t>Recurring Appropriations</a:t>
            </a:r>
            <a:br>
              <a:rPr lang="en-US" sz="2800" dirty="0"/>
            </a:br>
            <a:r>
              <a:rPr lang="en-US" sz="2800" u="sng" dirty="0"/>
              <a:t>FY 18-19</a:t>
            </a:r>
          </a:p>
        </p:txBody>
      </p:sp>
      <p:sp>
        <p:nvSpPr>
          <p:cNvPr id="3" name="Content Placeholder 2"/>
          <p:cNvSpPr>
            <a:spLocks noGrp="1"/>
          </p:cNvSpPr>
          <p:nvPr>
            <p:ph idx="1"/>
          </p:nvPr>
        </p:nvSpPr>
        <p:spPr>
          <a:xfrm>
            <a:off x="457200" y="1524000"/>
            <a:ext cx="8229600" cy="4832350"/>
          </a:xfrm>
        </p:spPr>
        <p:txBody>
          <a:bodyPr>
            <a:normAutofit fontScale="92500" lnSpcReduction="10000"/>
          </a:bodyPr>
          <a:lstStyle/>
          <a:p>
            <a:r>
              <a:rPr lang="en-US" sz="2000" dirty="0"/>
              <a:t>The agency received $8,908 in increased personnel funding, which supported a classified personnel pay increase within pay band due to increased Information Technology and Security duties, in addition to supporting the salary approved by the Agency Head Salary Commission for the Executive Director. The agency received no increased State appropriations for the Tuition Grants Program. </a:t>
            </a:r>
          </a:p>
          <a:p>
            <a:pPr marL="0" indent="0">
              <a:buNone/>
            </a:pPr>
            <a:r>
              <a:rPr lang="en-US" sz="1800" dirty="0">
                <a:highlight>
                  <a:srgbClr val="FFFF00"/>
                </a:highlight>
              </a:rPr>
              <a:t> </a:t>
            </a:r>
          </a:p>
          <a:p>
            <a:pPr marL="0" indent="0" algn="ctr">
              <a:buNone/>
            </a:pPr>
            <a:r>
              <a:rPr lang="en-US" sz="2800" dirty="0"/>
              <a:t>Non-Recurring/Capital Appropriations</a:t>
            </a:r>
            <a:br>
              <a:rPr lang="en-US" sz="2800" dirty="0"/>
            </a:br>
            <a:r>
              <a:rPr lang="en-US" sz="2800" u="sng" dirty="0"/>
              <a:t>FY 18-19</a:t>
            </a:r>
          </a:p>
          <a:p>
            <a:r>
              <a:rPr lang="en-US" sz="2000" dirty="0"/>
              <a:t>Increased appropriation via Lottery Funds:  $1,169,992</a:t>
            </a:r>
          </a:p>
          <a:p>
            <a:r>
              <a:rPr lang="en-US" sz="2000" dirty="0"/>
              <a:t>Increased appropriation via the Children’s Education Endowment (through CHE):  $224,926</a:t>
            </a:r>
          </a:p>
          <a:p>
            <a:r>
              <a:rPr lang="en-US" sz="2000" dirty="0"/>
              <a:t>All funding increases were used to provide a $100 increase to the Maximum Tuition Grant Award Amount per eligible student. The value of the Maximum Tuition Grant for 2018-2019 is $3,300.</a:t>
            </a:r>
            <a:endParaRPr lang="en-US" sz="2400" u="sng" dirty="0"/>
          </a:p>
          <a:p>
            <a:pPr marL="0" indent="0">
              <a:buNone/>
            </a:pPr>
            <a:endParaRPr lang="en-US" sz="2400" u="sng"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Carry Forward</a:t>
            </a:r>
          </a:p>
        </p:txBody>
      </p:sp>
      <p:sp>
        <p:nvSpPr>
          <p:cNvPr id="3" name="Content Placeholder 2"/>
          <p:cNvSpPr>
            <a:spLocks noGrp="1"/>
          </p:cNvSpPr>
          <p:nvPr>
            <p:ph idx="1"/>
          </p:nvPr>
        </p:nvSpPr>
        <p:spPr>
          <a:xfrm>
            <a:off x="457200" y="1600200"/>
            <a:ext cx="8229600" cy="4495800"/>
          </a:xfrm>
        </p:spPr>
        <p:txBody>
          <a:bodyPr>
            <a:normAutofit lnSpcReduction="10000"/>
          </a:bodyPr>
          <a:lstStyle/>
          <a:p>
            <a:r>
              <a:rPr lang="en-US" sz="2400" dirty="0"/>
              <a:t>FY16-17:	$2,582,502</a:t>
            </a:r>
          </a:p>
          <a:p>
            <a:r>
              <a:rPr lang="en-US" sz="2400" dirty="0"/>
              <a:t>FY17-18:	$1,370,900</a:t>
            </a:r>
          </a:p>
          <a:p>
            <a:r>
              <a:rPr lang="en-US" sz="2400" dirty="0"/>
              <a:t>FY18-19:	$1,775,093</a:t>
            </a:r>
          </a:p>
          <a:p>
            <a:pPr>
              <a:buNone/>
            </a:pPr>
            <a:endParaRPr lang="en-US" sz="2400" dirty="0"/>
          </a:p>
          <a:p>
            <a:pPr>
              <a:buNone/>
            </a:pPr>
            <a:endParaRPr lang="en-US" sz="2400" dirty="0"/>
          </a:p>
          <a:p>
            <a:r>
              <a:rPr lang="en-US" sz="2400" dirty="0"/>
              <a:t>Anticipated carry forward funds for FY18-19 automatically includes an additional $2,500,000 in Lottery Funds because of the disbursement pattern for Tuition Grants (25% of funds received annually too late to disburse in current year and always used for first 25% of disbursements in successive year).  </a:t>
            </a:r>
          </a:p>
          <a:p>
            <a:pPr marL="0" indent="0">
              <a:buNone/>
            </a:pPr>
            <a:r>
              <a:rPr lang="en-US" sz="2400" dirty="0"/>
              <a:t> </a:t>
            </a:r>
          </a:p>
          <a:p>
            <a:endParaRPr lang="en-US" sz="2400" dirty="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a:t>Other Funds Oversight Committee</a:t>
            </a:r>
            <a:br>
              <a:rPr lang="en-US" sz="3500" dirty="0"/>
            </a:br>
            <a:r>
              <a:rPr lang="en-US" sz="3500" dirty="0"/>
              <a:t>JBRC</a:t>
            </a:r>
          </a:p>
        </p:txBody>
      </p:sp>
      <p:sp>
        <p:nvSpPr>
          <p:cNvPr id="3" name="Content Placeholder 2"/>
          <p:cNvSpPr>
            <a:spLocks noGrp="1"/>
          </p:cNvSpPr>
          <p:nvPr>
            <p:ph idx="1"/>
          </p:nvPr>
        </p:nvSpPr>
        <p:spPr/>
        <p:txBody>
          <a:bodyPr>
            <a:normAutofit/>
          </a:bodyPr>
          <a:lstStyle/>
          <a:p>
            <a:endParaRPr lang="en-US" sz="2400" dirty="0"/>
          </a:p>
          <a:p>
            <a:r>
              <a:rPr lang="en-US" sz="2400" dirty="0"/>
              <a:t>The Commission has never appeared before OFOC or JBRC. </a:t>
            </a:r>
          </a:p>
          <a:p>
            <a:r>
              <a:rPr lang="en-US" sz="2400" dirty="0"/>
              <a:t>The Commission does not anticipate that it will need to appear before OFOC or JBRC after the passage of the budget for FY 19-20.</a:t>
            </a:r>
          </a:p>
        </p:txBody>
      </p:sp>
      <p:sp>
        <p:nvSpPr>
          <p:cNvPr id="4" name="Slide Number Placeholder 3"/>
          <p:cNvSpPr>
            <a:spLocks noGrp="1"/>
          </p:cNvSpPr>
          <p:nvPr>
            <p:ph type="sldNum" sz="quarter" idx="12"/>
          </p:nvPr>
        </p:nvSpPr>
        <p:spPr/>
        <p:txBody>
          <a:bodyPr/>
          <a:lstStyle/>
          <a:p>
            <a:fld id="{0EBF85CB-8E6F-4C76-A97C-98828569AB9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Budget Request</a:t>
            </a:r>
            <a:br>
              <a:rPr lang="en-US" dirty="0"/>
            </a:br>
            <a:r>
              <a:rPr lang="en-US" dirty="0"/>
              <a:t>FY 19-20</a:t>
            </a:r>
          </a:p>
        </p:txBody>
      </p:sp>
      <p:sp>
        <p:nvSpPr>
          <p:cNvPr id="4" name="Slide Number Placeholder 3"/>
          <p:cNvSpPr>
            <a:spLocks noGrp="1"/>
          </p:cNvSpPr>
          <p:nvPr>
            <p:ph type="sldNum" sz="quarter" idx="12"/>
          </p:nvPr>
        </p:nvSpPr>
        <p:spPr/>
        <p:txBody>
          <a:bodyPr/>
          <a:lstStyle/>
          <a:p>
            <a:fld id="{0EBF85CB-8E6F-4C76-A97C-98828569AB90}" type="slidenum">
              <a:rPr lang="en-US" smtClean="0"/>
              <a:pPr/>
              <a:t>7</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9331153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dirty="0"/>
              <a:t>3% General Fund Reduction Analysis </a:t>
            </a:r>
            <a:br>
              <a:rPr lang="en-US" dirty="0"/>
            </a:br>
            <a:r>
              <a:rPr lang="en-US" dirty="0"/>
              <a:t>FY 19-20</a:t>
            </a:r>
          </a:p>
        </p:txBody>
      </p:sp>
      <p:sp>
        <p:nvSpPr>
          <p:cNvPr id="3" name="Content Placeholder 2"/>
          <p:cNvSpPr>
            <a:spLocks noGrp="1"/>
          </p:cNvSpPr>
          <p:nvPr>
            <p:ph idx="1"/>
          </p:nvPr>
        </p:nvSpPr>
        <p:spPr>
          <a:xfrm>
            <a:off x="457200" y="2514600"/>
            <a:ext cx="8229600" cy="3733800"/>
          </a:xfrm>
        </p:spPr>
        <p:txBody>
          <a:bodyPr>
            <a:normAutofit/>
          </a:bodyPr>
          <a:lstStyle/>
          <a:p>
            <a:r>
              <a:rPr lang="en-US" sz="2400" dirty="0"/>
              <a:t>$788,801: Tuition Grants</a:t>
            </a:r>
          </a:p>
          <a:p>
            <a:pPr lvl="1"/>
            <a:r>
              <a:rPr lang="en-US" sz="2100" dirty="0"/>
              <a:t>The 3% reduction would effectively reduce the Tuition Grant amount by $60 per student. In the most recently completed academic year, 13,588 South Carolinians qualified for the Tuition Grant.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Non-Recurring/Capital Request</a:t>
            </a:r>
            <a:br>
              <a:rPr lang="en-US" dirty="0"/>
            </a:br>
            <a:r>
              <a:rPr lang="en-US" u="sng" dirty="0"/>
              <a:t>FY 19-20</a:t>
            </a:r>
            <a:r>
              <a:rPr lang="en-US" dirty="0"/>
              <a:t>	</a:t>
            </a:r>
          </a:p>
        </p:txBody>
      </p:sp>
      <p:sp>
        <p:nvSpPr>
          <p:cNvPr id="3" name="Content Placeholder 2"/>
          <p:cNvSpPr>
            <a:spLocks noGrp="1"/>
          </p:cNvSpPr>
          <p:nvPr>
            <p:ph idx="1"/>
          </p:nvPr>
        </p:nvSpPr>
        <p:spPr>
          <a:xfrm>
            <a:off x="457200" y="1600201"/>
            <a:ext cx="8229600" cy="1143000"/>
          </a:xfrm>
        </p:spPr>
        <p:txBody>
          <a:bodyPr/>
          <a:lstStyle/>
          <a:p>
            <a:r>
              <a:rPr lang="en-US" sz="2400" dirty="0"/>
              <a:t>No request</a:t>
            </a:r>
          </a:p>
          <a:p>
            <a:pPr marL="457200" lvl="1" indent="0">
              <a:buNone/>
            </a:pPr>
            <a:endParaRPr lang="en-US" sz="2000" dirty="0"/>
          </a:p>
          <a:p>
            <a:pPr marL="457200" lvl="1" indent="0">
              <a:buNone/>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9</a:t>
            </a:fld>
            <a:endParaRPr lang="en-US" dirty="0"/>
          </a:p>
        </p:txBody>
      </p:sp>
      <p:sp>
        <p:nvSpPr>
          <p:cNvPr id="5" name="Title 1"/>
          <p:cNvSpPr txBox="1">
            <a:spLocks/>
          </p:cNvSpPr>
          <p:nvPr/>
        </p:nvSpPr>
        <p:spPr>
          <a:xfrm>
            <a:off x="576072" y="2953196"/>
            <a:ext cx="8229600" cy="1066800"/>
          </a:xfrm>
          <a:prstGeom prst="rect">
            <a:avLst/>
          </a:prstGeom>
        </p:spPr>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Other/Federal Fund Request</a:t>
            </a:r>
            <a:br>
              <a:rPr kumimoji="0" lang="en-US" sz="4400" b="0" i="0" u="none" strike="noStrike" kern="1200" cap="none" spc="0" normalizeH="0" baseline="0" noProof="0" dirty="0">
                <a:ln>
                  <a:noFill/>
                </a:ln>
                <a:solidFill>
                  <a:schemeClr val="tx1"/>
                </a:solidFill>
                <a:effectLst/>
                <a:uLnTx/>
                <a:uFillTx/>
                <a:latin typeface="+mj-lt"/>
                <a:ea typeface="+mj-ea"/>
                <a:cs typeface="+mj-cs"/>
              </a:rPr>
            </a:br>
            <a:r>
              <a:rPr kumimoji="0" lang="en-US" sz="4400" b="0" i="0" u="sng" strike="noStrike" kern="1200" cap="none" spc="0" normalizeH="0" baseline="0" noProof="0" dirty="0">
                <a:ln>
                  <a:noFill/>
                </a:ln>
                <a:solidFill>
                  <a:schemeClr val="tx1"/>
                </a:solidFill>
                <a:effectLst/>
                <a:uLnTx/>
                <a:uFillTx/>
                <a:latin typeface="+mj-lt"/>
                <a:ea typeface="+mj-ea"/>
                <a:cs typeface="+mj-cs"/>
              </a:rPr>
              <a:t>FY 19-20</a:t>
            </a:r>
          </a:p>
        </p:txBody>
      </p:sp>
      <p:sp>
        <p:nvSpPr>
          <p:cNvPr id="6" name="Content Placeholder 2"/>
          <p:cNvSpPr txBox="1">
            <a:spLocks/>
          </p:cNvSpPr>
          <p:nvPr/>
        </p:nvSpPr>
        <p:spPr>
          <a:xfrm>
            <a:off x="576072" y="4196463"/>
            <a:ext cx="8229600" cy="1752600"/>
          </a:xfrm>
          <a:prstGeom prst="rect">
            <a:avLst/>
          </a:prstGeom>
        </p:spPr>
        <p:txBody>
          <a:bodyPr vert="horz" lIns="91440" tIns="45720" rIns="91440" bIns="45720" rtlCol="0">
            <a:normAutofit/>
          </a:bodyPr>
          <a:lstStyle/>
          <a:p>
            <a:pPr marL="800100" lvl="1" indent="-342900">
              <a:spcBef>
                <a:spcPct val="20000"/>
              </a:spcBef>
              <a:buFont typeface="Arial" pitchFamily="34" charset="0"/>
              <a:buChar char="•"/>
              <a:defRPr/>
            </a:pPr>
            <a:r>
              <a:rPr lang="en-US" sz="2400" dirty="0"/>
              <a:t>No request</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5420</TotalTime>
  <Words>983</Words>
  <Application>Microsoft Office PowerPoint</Application>
  <PresentationFormat>On-screen Show (4:3)</PresentationFormat>
  <Paragraphs>181</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Wingdings</vt:lpstr>
      <vt:lpstr>Office Theme</vt:lpstr>
      <vt:lpstr>South Carolina Higher Education Tuition Grants Commission</vt:lpstr>
      <vt:lpstr>Tuition Grants Appropriations History</vt:lpstr>
      <vt:lpstr>Current Funding FY 18-19</vt:lpstr>
      <vt:lpstr>Recurring Appropriations FY 18-19</vt:lpstr>
      <vt:lpstr>Carry Forward</vt:lpstr>
      <vt:lpstr>Other Funds Oversight Committee JBRC</vt:lpstr>
      <vt:lpstr>Budget Request FY 19-20</vt:lpstr>
      <vt:lpstr>3% General Fund Reduction Analysis  FY 19-20</vt:lpstr>
      <vt:lpstr>Non-Recurring/Capital Request FY 19-20 </vt:lpstr>
      <vt:lpstr>Recurring Appropriations Request  FY 19-20</vt:lpstr>
      <vt:lpstr>Recurring Appropriations Request  FY 19-20</vt:lpstr>
      <vt:lpstr>FTEs</vt:lpstr>
      <vt:lpstr>Appendix</vt:lpstr>
      <vt:lpstr>South Carolina Tuition Grants</vt:lpstr>
      <vt:lpstr>South Carolina Tuition Grants</vt:lpstr>
      <vt:lpstr>Eligible Colleges All Based in South Carolina by Statute (59-113-50)   All SACS accredited</vt:lpstr>
      <vt:lpstr>Five Year Grant History</vt:lpstr>
      <vt:lpstr>Maximum Grant History</vt:lpstr>
      <vt:lpstr>2017-2018 Recipients By College</vt:lpstr>
      <vt:lpstr>Additional Information</vt:lpstr>
      <vt:lpstr>Additional Information</vt:lpstr>
    </vt:vector>
  </TitlesOfParts>
  <Company>LPITS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Title Page</dc:title>
  <dc:creator>%USERNAME%</dc:creator>
  <cp:lastModifiedBy>AJ Newton</cp:lastModifiedBy>
  <cp:revision>326</cp:revision>
  <cp:lastPrinted>2018-01-04T15:11:20Z</cp:lastPrinted>
  <dcterms:created xsi:type="dcterms:W3CDTF">2012-12-18T13:46:33Z</dcterms:created>
  <dcterms:modified xsi:type="dcterms:W3CDTF">2018-12-21T13:03:47Z</dcterms:modified>
</cp:coreProperties>
</file>